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9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0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1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93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97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6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9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3072E2-D0BD-4D91-BCAD-7B15C9F692C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9E7512-0DC6-48A6-B780-94FFE3B7A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869" y="2218677"/>
            <a:ext cx="61786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 ОБУЧЕНИЕ </a:t>
            </a:r>
          </a:p>
          <a:p>
            <a:pPr algn="ctr"/>
            <a:endParaRPr lang="bg-BG" sz="3200" dirty="0">
              <a:ln w="0">
                <a:solidFill>
                  <a:srgbClr val="002060"/>
                </a:solidFill>
              </a:ln>
              <a:solidFill>
                <a:schemeClr val="accent2">
                  <a:lumMod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200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pPr algn="ctr"/>
            <a:endParaRPr lang="bg-BG" sz="3200" dirty="0">
              <a:ln w="0">
                <a:solidFill>
                  <a:srgbClr val="002060"/>
                </a:solidFill>
              </a:ln>
              <a:solidFill>
                <a:schemeClr val="accent2">
                  <a:lumMod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200" dirty="0">
                <a:ln w="0">
                  <a:solidFill>
                    <a:srgbClr val="002060"/>
                  </a:solidFill>
                </a:ln>
                <a:solidFill>
                  <a:schemeClr val="accent2">
                    <a:lumMod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ДОКУМЕНТАЛНА СИГУРНОСТ</a:t>
            </a:r>
            <a:endParaRPr lang="en-US" sz="3200" dirty="0">
              <a:ln w="0">
                <a:solidFill>
                  <a:srgbClr val="002060"/>
                </a:solidFill>
              </a:ln>
              <a:solidFill>
                <a:schemeClr val="accent2">
                  <a:lumMod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6474" y="5361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ansparent studying GIF - Find on GIFER">
            <a:extLst>
              <a:ext uri="{FF2B5EF4-FFF2-40B4-BE49-F238E27FC236}">
                <a16:creationId xmlns:a16="http://schemas.microsoft.com/office/drawing/2014/main" id="{193DA940-F756-4BF1-98F3-D3203D095F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44" y="2961217"/>
            <a:ext cx="3507105" cy="389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D3C6B-8C7A-42DD-8DB5-FAB990B2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28FFA5-3FAD-425A-9F6B-1EEAD0020B32}"/>
              </a:ext>
            </a:extLst>
          </p:cNvPr>
          <p:cNvSpPr/>
          <p:nvPr/>
        </p:nvSpPr>
        <p:spPr>
          <a:xfrm>
            <a:off x="1586474" y="5361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A9560-26F8-4376-BB57-1D31B4794B1B}"/>
              </a:ext>
            </a:extLst>
          </p:cNvPr>
          <p:cNvSpPr txBox="1"/>
          <p:nvPr/>
        </p:nvSpPr>
        <p:spPr>
          <a:xfrm>
            <a:off x="1117600" y="2967335"/>
            <a:ext cx="40695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g-BG" sz="6000" b="1" dirty="0">
                <a:ln>
                  <a:solidFill>
                    <a:sysClr val="windowText" lastClr="000000"/>
                  </a:solidFill>
                </a:ln>
                <a:solidFill>
                  <a:srgbClr val="22C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</a:p>
        </p:txBody>
      </p:sp>
      <p:pic>
        <p:nvPicPr>
          <p:cNvPr id="1026" name="Picture 2" descr="vr STICKER - Find &amp; Share on GIPHY">
            <a:extLst>
              <a:ext uri="{FF2B5EF4-FFF2-40B4-BE49-F238E27FC236}">
                <a16:creationId xmlns:a16="http://schemas.microsoft.com/office/drawing/2014/main" id="{C2846B7D-05EE-4F74-9B84-7FAF633DF6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49" y="2286530"/>
            <a:ext cx="3065639" cy="38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862657-8175-4C76-BC92-C3A76DDC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83A5B-C849-4920-A535-44F274A30667}"/>
              </a:ext>
            </a:extLst>
          </p:cNvPr>
          <p:cNvSpPr/>
          <p:nvPr/>
        </p:nvSpPr>
        <p:spPr>
          <a:xfrm>
            <a:off x="1586474" y="5361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447CC-59A0-4B65-A901-A6F7E1CEA1EA}"/>
              </a:ext>
            </a:extLst>
          </p:cNvPr>
          <p:cNvSpPr txBox="1"/>
          <p:nvPr/>
        </p:nvSpPr>
        <p:spPr>
          <a:xfrm>
            <a:off x="350530" y="3326501"/>
            <a:ext cx="889185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g-BG" sz="4400" b="1" dirty="0">
                <a:ln>
                  <a:solidFill>
                    <a:srgbClr val="000000"/>
                  </a:solidFill>
                </a:ln>
                <a:solidFill>
                  <a:srgbClr val="22C4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</a:t>
            </a:r>
          </a:p>
        </p:txBody>
      </p:sp>
      <p:pic>
        <p:nvPicPr>
          <p:cNvPr id="7" name="Picture 2" descr="40+ безплатни Благодаря и Благодаря Ти анимирани GIF файлове и стикери -  Pixabay">
            <a:extLst>
              <a:ext uri="{FF2B5EF4-FFF2-40B4-BE49-F238E27FC236}">
                <a16:creationId xmlns:a16="http://schemas.microsoft.com/office/drawing/2014/main" id="{4974EADC-0539-414B-A1D0-4C451055E7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56" y="1847143"/>
            <a:ext cx="3728156" cy="37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4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1596" y="1140599"/>
            <a:ext cx="10734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Маркиране на класифицираната информация и обозначения върху материалите, съдържащи класифицирана информация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6474" y="5361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9" y="2012552"/>
            <a:ext cx="11415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bg-BG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Всяка класифицирана информация, представляваща държавна или служебна тайна, се маркира, като върху материала се поставя съответен гриф за сигурност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bg-BG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Обстоятелството, че класифицираната информация е маркирана, означава, че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316739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940" y="3083234"/>
            <a:ext cx="110915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 създаден материал, съдържащ класифицирана информация, върху който е поставен гриф за сигурност; 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940" y="3938612"/>
            <a:ext cx="110915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материалът и класифицираната информация са обект на съответни на нивото на класификация мерки за защита, определени в ЗЗКИ и в актовете по прилагането му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22" y="4793990"/>
            <a:ext cx="110862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достъп до класифицирана информация се дава на друга организационна единица при спазване на принципа „необходимост да се </a:t>
            </a:r>
            <a:r>
              <a:rPr lang="bg-B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знае“;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223" y="5699217"/>
            <a:ext cx="11086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класифицираната информация и грифът за сигурност върху материала може да се изменят само със съгласието на лицето, което подписва документа или на неговия висшестоящ ръководител.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6554" y="291365"/>
            <a:ext cx="851598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0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4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380" y="1559475"/>
            <a:ext cx="728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Уникалният регистрационен номер се състои от: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380" y="2112272"/>
            <a:ext cx="6723123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Уникалния идентификационен номер на регистратурата;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80" y="2578679"/>
            <a:ext cx="9004645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4572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Номенклатурен номер на регистър от Номенклатурния списък на регистрите;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380" y="3055732"/>
            <a:ext cx="880552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4572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Поредния номер на материала за текущата година по регистъра </a:t>
            </a:r>
            <a:r>
              <a:rPr lang="bg-B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(Приложение </a:t>
            </a: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2, чл.68, ал.2 от ППЗЗКИ);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380" y="3836486"/>
            <a:ext cx="3183179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4572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Датата на регистриране.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7483" y="5283864"/>
            <a:ext cx="7082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RB000000-000-00/1-1/01.01.2025</a:t>
            </a:r>
            <a:r>
              <a:rPr lang="bg-BG" sz="3200" b="1" dirty="0" smtClean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en-US" sz="3200" b="1" dirty="0">
              <a:ln w="12700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n w="12700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resentation GIFs - Get the best gif on GIFER">
            <a:extLst>
              <a:ext uri="{FF2B5EF4-FFF2-40B4-BE49-F238E27FC236}">
                <a16:creationId xmlns:a16="http://schemas.microsoft.com/office/drawing/2014/main" id="{868F6765-0650-4496-BC61-8ED2FD141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77" y="4348721"/>
            <a:ext cx="2726059" cy="24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463" y="31339"/>
            <a:ext cx="8477513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0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</a:t>
            </a:r>
            <a:r>
              <a:rPr lang="bg-BG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bg-BG" sz="20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ИНФОРМАЦИЯТА</a:t>
            </a:r>
            <a:endParaRPr lang="en-US" sz="24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15" y="89282"/>
            <a:ext cx="1128679" cy="1316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455" y="552232"/>
            <a:ext cx="4881530" cy="6318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220" y="3408807"/>
            <a:ext cx="357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първата страница: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867" y="249015"/>
            <a:ext cx="851598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0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4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89282"/>
            <a:ext cx="1128679" cy="1316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530" y="1795914"/>
            <a:ext cx="4922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втора и следващи страници: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415" y="747678"/>
            <a:ext cx="4724476" cy="61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403" y="81614"/>
            <a:ext cx="851598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0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4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81614"/>
            <a:ext cx="1128679" cy="1316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530" y="1509011"/>
            <a:ext cx="406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последната страница: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30" y="5018467"/>
            <a:ext cx="4514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края на основния текст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196" y="444931"/>
            <a:ext cx="4940857" cy="64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3742" y="143073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64644"/>
            <a:ext cx="1128679" cy="1316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530" y="1881139"/>
            <a:ext cx="2145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g-BG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към </a:t>
            </a:r>
            <a:endPara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lang="bg-BG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61" y="723040"/>
            <a:ext cx="4763902" cy="6134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059" y="723040"/>
            <a:ext cx="4739000" cy="613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474" y="5361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30" y="1677749"/>
            <a:ext cx="99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Авторът може да впише върху документа следните разпореждания до адресатите: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30" y="2368574"/>
            <a:ext cx="115538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4572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„Даването на информация, съдържаща се в документа, без писменото съгласие на лицето, подписало документа, е забранено“;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4572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„Размножаването без писменото съгласие на лицето, подписало документа, е забранено“;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4572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„Преписването без писменото съгласие на лицето, подписало документа, е забранено“;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4572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„Правенето на извадки без писменото съгласие на лицето, подписало документа, е забранено“.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698" y="4419471"/>
            <a:ext cx="9858375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457200" algn="l"/>
                <a:tab pos="685800" algn="l"/>
              </a:tabLst>
            </a:pP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Върху документа могат да се поставят и други разпореждания, отнасящи се до работата с него.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698" y="5568983"/>
            <a:ext cx="11801475" cy="11257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8310" algn="just">
              <a:lnSpc>
                <a:spcPct val="115000"/>
              </a:lnSpc>
            </a:pPr>
            <a:r>
              <a:rPr lang="bg-BG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необходимост и по предложение на служителя по сигурността на информацията ръководителят на организационната единица може да разрешава поставянето и на допълнителни обозначения върху материалите, които се отнасят и са валидни само за организационната единица.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9647" y="9897"/>
            <a:ext cx="851598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0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4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234" y="2978614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ln w="9525">
                  <a:solidFill>
                    <a:srgbClr val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ПРИМЕР…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887" y="527118"/>
            <a:ext cx="4888087" cy="63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lice">
  <a:themeElements>
    <a:clrScheme name="Custom 5">
      <a:dk1>
        <a:srgbClr val="4AA8E6"/>
      </a:dk1>
      <a:lt1>
        <a:sysClr val="window" lastClr="FFFFFF"/>
      </a:lt1>
      <a:dk2>
        <a:srgbClr val="17B1D8"/>
      </a:dk2>
      <a:lt2>
        <a:srgbClr val="76DBF4"/>
      </a:lt2>
      <a:accent1>
        <a:srgbClr val="63A7F7"/>
      </a:accent1>
      <a:accent2>
        <a:srgbClr val="ACE9F8"/>
      </a:accent2>
      <a:accent3>
        <a:srgbClr val="22C4ED"/>
      </a:accent3>
      <a:accent4>
        <a:srgbClr val="0F99BB"/>
      </a:accent4>
      <a:accent5>
        <a:srgbClr val="0D88A7"/>
      </a:accent5>
      <a:accent6>
        <a:srgbClr val="4AA8E6"/>
      </a:accent6>
      <a:hlink>
        <a:srgbClr val="ACE9F8"/>
      </a:hlink>
      <a:folHlink>
        <a:srgbClr val="22C4ED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</TotalTime>
  <Words>417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Emiliya Mincheva</dc:creator>
  <cp:lastModifiedBy>Emiliya Mincheva</cp:lastModifiedBy>
  <cp:revision>26</cp:revision>
  <dcterms:created xsi:type="dcterms:W3CDTF">2025-05-15T12:42:03Z</dcterms:created>
  <dcterms:modified xsi:type="dcterms:W3CDTF">2025-09-30T05:54:00Z</dcterms:modified>
</cp:coreProperties>
</file>