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89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3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5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F008-13A8-48AF-B7FE-894C92EC7AF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0C01D7-5F6E-4F54-9739-8031AE05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561" y="2151770"/>
            <a:ext cx="61786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 ОБУЧЕНИЕ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ДОКУМЕНТАЛНА СИГУРНОСТ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pic>
        <p:nvPicPr>
          <p:cNvPr id="7" name="Picture 4" descr="Training GIF - Find on GIFER">
            <a:extLst>
              <a:ext uri="{FF2B5EF4-FFF2-40B4-BE49-F238E27FC236}">
                <a16:creationId xmlns:a16="http://schemas.microsoft.com/office/drawing/2014/main" id="{21A864CB-9620-4D20-8C39-1E8B54A75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53" y="1935491"/>
            <a:ext cx="3838575" cy="3838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47" y="3213173"/>
            <a:ext cx="2000833" cy="40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3026" y="1731792"/>
            <a:ext cx="9043639" cy="1304693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bg-BG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 !</a:t>
            </a:r>
            <a:endParaRPr lang="en-US" sz="40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737" y="1564252"/>
            <a:ext cx="612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СПИСЪК, СЪГЛАСНО ЧЛ. 37 ОТ ЗЗКИ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2463"/>
            <a:ext cx="6180260" cy="4235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36" y="2622462"/>
            <a:ext cx="6037464" cy="4235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67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5093" y="4049541"/>
            <a:ext cx="798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СПИСЪК, СЪГЛАСНО ЧЛ. 62, ал. 1, т. 3 ОТ ППЗЗКИ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445" y="4909684"/>
            <a:ext cx="11321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Списъка се изготвя и подписва </a:t>
            </a:r>
            <a:r>
              <a:rPr lang="bg-BG" sz="2400" dirty="0" smtClean="0"/>
              <a:t>от служителя по сигурността на информацията и </a:t>
            </a:r>
            <a:r>
              <a:rPr lang="bg-BG" sz="2400" dirty="0"/>
              <a:t>се </a:t>
            </a:r>
            <a:r>
              <a:rPr lang="bg-BG" sz="2400" dirty="0" smtClean="0"/>
              <a:t>съхранява в регистратурата за </a:t>
            </a:r>
            <a:r>
              <a:rPr lang="bg-BG" sz="2400" dirty="0"/>
              <a:t>класифицирана </a:t>
            </a:r>
            <a:r>
              <a:rPr lang="bg-BG" sz="2400" dirty="0" smtClean="0"/>
              <a:t>информация.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9693" y="1299396"/>
            <a:ext cx="739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СПИСЪК, СЪГЛАСНО ЧЛ. 23, ал. 1 ОТ ППЗЗКИ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75" y="1747713"/>
            <a:ext cx="1126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Списъкът се определя със заповед на РОЕ за длъжностите и задачите, за които се изисква достъп 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класифицирана информация, представляваща служебна тайна. Копие от същия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 се изпраща на ДКСИ и на съответната служба за сигурност.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2" y="-144863"/>
            <a:ext cx="11579935" cy="7320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70" y="1555104"/>
            <a:ext cx="1140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 ОТ РОЕ, ОТНОСНО СЛУЖИТЕЛИ ИМАЩИ ПРАВО ДА ПРИЕМАТ, ОТВАРЯТ И ПРЕДАВАТ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ПЛИКОВЕ/ПАКЕТИ.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87" y="3530637"/>
            <a:ext cx="1183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СПИСЪК, СЪГЛАСНО РАЗДЕЛ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 6 ОТ ЗАДЪЛЖИТЕЛНИТЕ УКАЗАНИЯ НА ДКСИ ЗА РАЗКРИВАНЕ, ФУНКЦИОНИРАНЕ И ЗАКРИВАНЕ НА РЕГИСТРАТУРА ЗА  КЛАСИФИЦИРАНА ИНФОРМАЦИЯ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" y="137160"/>
            <a:ext cx="12221367" cy="6601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88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4926" y="2861349"/>
            <a:ext cx="857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ЗА ПРЕНАСЯНЕ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МАТЕРИАЛИ, СЪДЪРЖАЩИ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КЛАСИФИЦИРАНА ИНФОРМАЦИЯ.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83" y="-46414"/>
            <a:ext cx="5150154" cy="6904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2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45" y="1479781"/>
            <a:ext cx="11288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 НА ИНФОРМАЦИЯ НА ДКСИ, ОТНОСНО СЪЗДАВАНЕ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ДОКУМЕНТИ, СЪДЪРЖАЩИ КЛАСИФИЦИРАНА ИНФОРМАЦИЯ, ПРЕДСТАВЛЯВАЩА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ДЪРЖАВНА ИЛИ СЛУЖЕБНА ТАЙНА,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СЪОТВЕТНО СЛЕД ПРЕМАХВАНЕ ИЛИ ПРОМЯНА НА НИВОТО НА КЛАСИФИКАЦИЯ. (ЧЛ. 35 ОТ ЗЗКИ)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6930" y="3456153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Регистър със съответната информация: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043" y="3955198"/>
            <a:ext cx="9370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 в която е създаден съответния материал или документ;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 неговото създаване и предвидената дата за премахване на нивото на класификация;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 основание на класификация на материала или документа и грифа за сигурност;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или премахване нивото на класификация и дата на извършването им.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897" y="1195926"/>
            <a:ext cx="60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Ø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КОНТРОЛ ВЪРХУ РЕГИСТРАТУРИТЕ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9526" y="1862568"/>
            <a:ext cx="327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Ø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bg-BG" sz="2400" dirty="0"/>
              <a:t>ТЕКУЩ КОНТРОЛ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33325" y="2387169"/>
            <a:ext cx="1076199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 се от РОЕ и ССИ и включва планови и извън планови, годишни, частични и цялостни проверки.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526" y="4330422"/>
            <a:ext cx="430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Ø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bg-BG" sz="2400" dirty="0" smtClean="0"/>
              <a:t>ПЕРИОДИЧЕН </a:t>
            </a:r>
            <a:r>
              <a:rPr lang="bg-BG" sz="2400" dirty="0"/>
              <a:t>КОНТРОЛ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9744" y="4829158"/>
            <a:ext cx="1076557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bg-BG" sz="2400" dirty="0"/>
              <a:t>Осъществява се от лицата по чл. 12 от ЗЗКИ, определени с писмена заповед от председателя на </a:t>
            </a:r>
            <a:r>
              <a:rPr lang="bg-BG" sz="2400" dirty="0" smtClean="0"/>
              <a:t>ДАНС и е пряк контрол върху цялостната дейност и състоянието на регистратурата.</a:t>
            </a:r>
            <a:endParaRPr lang="en-US" sz="2400" dirty="0"/>
          </a:p>
        </p:txBody>
      </p:sp>
      <p:pic>
        <p:nvPicPr>
          <p:cNvPr id="16" name="Picture 4" descr="Check Mark GIFs | GIFDB.com">
            <a:extLst>
              <a:ext uri="{FF2B5EF4-FFF2-40B4-BE49-F238E27FC236}">
                <a16:creationId xmlns:a16="http://schemas.microsoft.com/office/drawing/2014/main" id="{DA6F47F0-B78A-41B7-8155-BB745DC9D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03" y="2846456"/>
            <a:ext cx="2512084" cy="2007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318" y="1474232"/>
            <a:ext cx="408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Ø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ЦЯЛОСТНА ПРОВЕРКА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3704" y="1935897"/>
            <a:ext cx="1076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Извършва се задължително при смяна на завеждащия регистратура или при констатиране </a:t>
            </a:r>
            <a:r>
              <a:rPr lang="bg-BG" sz="2400" dirty="0" smtClean="0"/>
              <a:t>на нерегламентиран достъп до материал-носител на класифицирана информация </a:t>
            </a:r>
            <a:r>
              <a:rPr lang="bg-BG" sz="2400" dirty="0" smtClean="0"/>
              <a:t>заведен </a:t>
            </a:r>
            <a:r>
              <a:rPr lang="bg-BG" sz="2400" dirty="0" smtClean="0"/>
              <a:t>в същата регистратура.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21271" y="3355999"/>
            <a:ext cx="6530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Ø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ЕЖЕМЕСЕЧНИ ВЪТРЕШНИ ПРОВЕРКИ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4056" y="4037437"/>
            <a:ext cx="10769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sz="2400" dirty="0"/>
              <a:t>Извършва се от завеждащия регистратура, като се проверява наличността на </a:t>
            </a:r>
            <a:r>
              <a:rPr lang="bg-BG" sz="2400" dirty="0" smtClean="0"/>
              <a:t>изработените и получени материали, материали намиращи се в служителите, получили достъп за работа с класифицирана информация, както и воденето на отчетни документи и състоянието на регистратурата.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459FE-FE3A-44C1-B065-44CA2CF64D64}"/>
              </a:ext>
            </a:extLst>
          </p:cNvPr>
          <p:cNvSpPr txBox="1"/>
          <p:nvPr/>
        </p:nvSpPr>
        <p:spPr>
          <a:xfrm>
            <a:off x="2210556" y="2947914"/>
            <a:ext cx="484946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457200"/>
            <a:r>
              <a:rPr lang="bg-BG" sz="7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</a:p>
        </p:txBody>
      </p:sp>
      <p:pic>
        <p:nvPicPr>
          <p:cNvPr id="5" name="Picture 2" descr="Pin by Milena Chirico on Gif animate | Question gif, First youtube video  ideas, Question mark gif">
            <a:extLst>
              <a:ext uri="{FF2B5EF4-FFF2-40B4-BE49-F238E27FC236}">
                <a16:creationId xmlns:a16="http://schemas.microsoft.com/office/drawing/2014/main" id="{EA315ABE-89E1-4BD1-8FDC-C07AD4629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65" y="1994894"/>
            <a:ext cx="3634852" cy="430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15" y="269199"/>
            <a:ext cx="888911" cy="1037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0470" y="518041"/>
            <a:ext cx="1031322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2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2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439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Emiliya Mincheva</dc:creator>
  <cp:lastModifiedBy>Ventsislav Dimitrov</cp:lastModifiedBy>
  <cp:revision>22</cp:revision>
  <dcterms:created xsi:type="dcterms:W3CDTF">2025-06-24T08:58:13Z</dcterms:created>
  <dcterms:modified xsi:type="dcterms:W3CDTF">2025-09-17T11:10:26Z</dcterms:modified>
</cp:coreProperties>
</file>