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7" r:id="rId2"/>
    <p:sldId id="256" r:id="rId3"/>
    <p:sldId id="258" r:id="rId4"/>
    <p:sldId id="260" r:id="rId5"/>
    <p:sldId id="263" r:id="rId6"/>
    <p:sldId id="259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60"/>
  </p:normalViewPr>
  <p:slideViewPr>
    <p:cSldViewPr snapToGrid="0">
      <p:cViewPr varScale="1">
        <p:scale>
          <a:sx n="83" d="100"/>
          <a:sy n="83" d="100"/>
        </p:scale>
        <p:origin x="7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98F019FC-D42D-4D9C-89E6-6F466271AE72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B8685E9-1073-4AB0-9290-959A6D1BE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00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19FC-D42D-4D9C-89E6-6F466271AE72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85E9-1073-4AB0-9290-959A6D1BE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4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19FC-D42D-4D9C-89E6-6F466271AE72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85E9-1073-4AB0-9290-959A6D1BE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20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19FC-D42D-4D9C-89E6-6F466271AE72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85E9-1073-4AB0-9290-959A6D1BE75D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1640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19FC-D42D-4D9C-89E6-6F466271AE72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85E9-1073-4AB0-9290-959A6D1BE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29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19FC-D42D-4D9C-89E6-6F466271AE72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85E9-1073-4AB0-9290-959A6D1BE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15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19FC-D42D-4D9C-89E6-6F466271AE72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85E9-1073-4AB0-9290-959A6D1BE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45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19FC-D42D-4D9C-89E6-6F466271AE72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85E9-1073-4AB0-9290-959A6D1BE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7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19FC-D42D-4D9C-89E6-6F466271AE72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85E9-1073-4AB0-9290-959A6D1BE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75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19FC-D42D-4D9C-89E6-6F466271AE72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85E9-1073-4AB0-9290-959A6D1BE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19FC-D42D-4D9C-89E6-6F466271AE72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85E9-1073-4AB0-9290-959A6D1BE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60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19FC-D42D-4D9C-89E6-6F466271AE72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85E9-1073-4AB0-9290-959A6D1BE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5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19FC-D42D-4D9C-89E6-6F466271AE72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85E9-1073-4AB0-9290-959A6D1BE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82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19FC-D42D-4D9C-89E6-6F466271AE72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85E9-1073-4AB0-9290-959A6D1BE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30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19FC-D42D-4D9C-89E6-6F466271AE72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85E9-1073-4AB0-9290-959A6D1BE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0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19FC-D42D-4D9C-89E6-6F466271AE72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85E9-1073-4AB0-9290-959A6D1BE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79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19FC-D42D-4D9C-89E6-6F466271AE72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85E9-1073-4AB0-9290-959A6D1BE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0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019FC-D42D-4D9C-89E6-6F466271AE72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685E9-1073-4AB0-9290-959A6D1BE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507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30" y="167711"/>
            <a:ext cx="1128679" cy="13167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86474" y="536124"/>
            <a:ext cx="10180031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2400" b="1" dirty="0">
                <a:ln w="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139700">
                    <a:prstClr val="white">
                      <a:lumMod val="75000"/>
                      <a:alpha val="40000"/>
                    </a:prst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ДЪРЖАВНА КОМИСИЯ ПО СИГУРНОСТТА НА ИНФОРМАЦИЯТА</a:t>
            </a:r>
            <a:endParaRPr lang="en-US" sz="2800" b="1" dirty="0">
              <a:ln w="0">
                <a:solidFill>
                  <a:prstClr val="black">
                    <a:lumMod val="75000"/>
                    <a:lumOff val="25000"/>
                  </a:prst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glow rad="139700">
                  <a:prstClr val="white">
                    <a:lumMod val="75000"/>
                    <a:alpha val="40000"/>
                  </a:prstClr>
                </a:glow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Document sorting">
            <a:extLst>
              <a:ext uri="{FF2B5EF4-FFF2-40B4-BE49-F238E27FC236}">
                <a16:creationId xmlns:a16="http://schemas.microsoft.com/office/drawing/2014/main" id="{4053F4DA-2FD1-4521-AE4F-2FADCBF9DE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021" y="1484503"/>
            <a:ext cx="5591484" cy="41936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869" y="2218677"/>
            <a:ext cx="617867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3200" dirty="0">
                <a:ln w="0">
                  <a:solidFill>
                    <a:srgbClr val="002060"/>
                  </a:solidFill>
                </a:ln>
                <a:solidFill>
                  <a:srgbClr val="ACE9F8">
                    <a:lumMod val="2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 ОБУЧЕНИЕ </a:t>
            </a:r>
          </a:p>
          <a:p>
            <a:pPr algn="ctr"/>
            <a:endParaRPr lang="bg-BG" sz="3200" dirty="0">
              <a:ln w="0">
                <a:solidFill>
                  <a:srgbClr val="002060"/>
                </a:solidFill>
              </a:ln>
              <a:solidFill>
                <a:srgbClr val="ACE9F8">
                  <a:lumMod val="25000"/>
                </a:srgb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60000" endA="900" endPos="60000" dist="6000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g-BG" sz="3200" dirty="0">
                <a:ln w="0">
                  <a:solidFill>
                    <a:srgbClr val="002060"/>
                  </a:solidFill>
                </a:ln>
                <a:solidFill>
                  <a:srgbClr val="ACE9F8">
                    <a:lumMod val="2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</a:p>
          <a:p>
            <a:pPr algn="ctr"/>
            <a:endParaRPr lang="bg-BG" sz="3200" dirty="0">
              <a:ln w="0">
                <a:solidFill>
                  <a:srgbClr val="002060"/>
                </a:solidFill>
              </a:ln>
              <a:solidFill>
                <a:srgbClr val="ACE9F8">
                  <a:lumMod val="25000"/>
                </a:srgb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60000" endA="900" endPos="60000" dist="6000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g-BG" sz="3200" dirty="0">
                <a:ln w="0">
                  <a:solidFill>
                    <a:srgbClr val="002060"/>
                  </a:solidFill>
                </a:ln>
                <a:solidFill>
                  <a:srgbClr val="ACE9F8">
                    <a:lumMod val="2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ДОКУМЕНТАЛНА СИГУРНОСТ</a:t>
            </a:r>
            <a:endParaRPr lang="en-US" sz="3200" dirty="0">
              <a:ln w="0">
                <a:solidFill>
                  <a:srgbClr val="002060"/>
                </a:solidFill>
              </a:ln>
              <a:solidFill>
                <a:srgbClr val="ACE9F8">
                  <a:lumMod val="25000"/>
                </a:srgb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60000" endA="900" endPos="60000" dist="6000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52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31" y="167711"/>
            <a:ext cx="907648" cy="10589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86473" y="167711"/>
            <a:ext cx="10180031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2400" b="1" dirty="0">
                <a:ln w="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139700">
                    <a:prstClr val="white">
                      <a:lumMod val="75000"/>
                      <a:alpha val="40000"/>
                    </a:prst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ДЪРЖАВНА КОМИСИЯ ПО СИГУРНОСТТА НА ИНФОРМАЦИЯТА</a:t>
            </a:r>
            <a:endParaRPr lang="en-US" sz="2800" b="1" dirty="0">
              <a:ln w="0">
                <a:solidFill>
                  <a:prstClr val="black">
                    <a:lumMod val="75000"/>
                    <a:lumOff val="25000"/>
                  </a:prst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glow rad="139700">
                  <a:prstClr val="white">
                    <a:lumMod val="75000"/>
                    <a:alpha val="40000"/>
                  </a:prstClr>
                </a:glow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764" y="1188734"/>
            <a:ext cx="10308371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500"/>
              </a:lnSpc>
              <a:buFont typeface="Wingdings" panose="05000000000000000000" pitchFamily="2" charset="2"/>
              <a:buChar char="Ø"/>
              <a:tabLst>
                <a:tab pos="-2971800" algn="l"/>
                <a:tab pos="685800" algn="l"/>
              </a:tabLst>
            </a:pPr>
            <a:r>
              <a:rPr lang="bg-BG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Описи за предаване и получаване на материали, съдържащи класифицирана информация - Приложение № 7, чл. 70, т. 7 от ППЗЗКИ);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489" y="1977345"/>
            <a:ext cx="3352846" cy="4873585"/>
          </a:xfrm>
          <a:prstGeom prst="rect">
            <a:avLst/>
          </a:prstGeom>
        </p:spPr>
      </p:pic>
      <p:pic>
        <p:nvPicPr>
          <p:cNvPr id="4098" name="Picture 2" descr="Automated Animated Icon | Free communications Animated Icon">
            <a:extLst>
              <a:ext uri="{FF2B5EF4-FFF2-40B4-BE49-F238E27FC236}">
                <a16:creationId xmlns:a16="http://schemas.microsoft.com/office/drawing/2014/main" id="{ADA61763-EE06-4BE0-8C1C-7A10B3EB2F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04" y="2617902"/>
            <a:ext cx="3703974" cy="37039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64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30" y="167711"/>
            <a:ext cx="898407" cy="10481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08776" y="167711"/>
            <a:ext cx="10180031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2400" b="1" dirty="0">
                <a:ln w="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139700">
                    <a:prstClr val="white">
                      <a:lumMod val="75000"/>
                      <a:alpha val="40000"/>
                    </a:prst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ДЪРЖАВНА КОМИСИЯ ПО СИГУРНОСТТА НА ИНФОРМАЦИЯТА</a:t>
            </a:r>
            <a:endParaRPr lang="en-US" sz="2800" b="1" dirty="0">
              <a:ln w="0">
                <a:solidFill>
                  <a:prstClr val="black">
                    <a:lumMod val="75000"/>
                    <a:lumOff val="25000"/>
                  </a:prst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glow rad="139700">
                  <a:prstClr val="white">
                    <a:lumMod val="75000"/>
                    <a:alpha val="40000"/>
                  </a:prstClr>
                </a:glow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530" y="1215852"/>
            <a:ext cx="1152525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500"/>
              </a:lnSpc>
              <a:buFont typeface="Wingdings" panose="05000000000000000000" pitchFamily="2" charset="2"/>
              <a:buChar char="Ø"/>
              <a:tabLst>
                <a:tab pos="-2971800" algn="l"/>
                <a:tab pos="685800" algn="l"/>
              </a:tabLst>
            </a:pPr>
            <a:r>
              <a:rPr lang="bg-BG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Експедиционни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писма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(чл. 70, т. 9 от ППЗЗКИ) за </a:t>
            </a:r>
            <a:r>
              <a:rPr lang="bg-BG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изпращане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bg-BG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материали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bg-BG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съдържащи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класифицирана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информация, </a:t>
            </a:r>
            <a:r>
              <a:rPr lang="bg-BG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представляваща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държавна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тайна.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009" y="1928958"/>
            <a:ext cx="3340441" cy="4928673"/>
          </a:xfrm>
          <a:prstGeom prst="rect">
            <a:avLst/>
          </a:prstGeom>
        </p:spPr>
      </p:pic>
      <p:pic>
        <p:nvPicPr>
          <p:cNvPr id="5122" name="Picture 2" descr="Writing Letter Sticker - Find &amp; Share on GIPHY">
            <a:extLst>
              <a:ext uri="{FF2B5EF4-FFF2-40B4-BE49-F238E27FC236}">
                <a16:creationId xmlns:a16="http://schemas.microsoft.com/office/drawing/2014/main" id="{A14C8550-0554-48D3-BC29-43880FF7E3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2995">
            <a:off x="1359697" y="2824303"/>
            <a:ext cx="3579078" cy="3098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1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30" y="167711"/>
            <a:ext cx="926765" cy="10812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86472" y="167711"/>
            <a:ext cx="10180031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2400" b="1" dirty="0">
                <a:ln w="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139700">
                    <a:prstClr val="white">
                      <a:lumMod val="75000"/>
                      <a:alpha val="40000"/>
                    </a:prst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ДЪРЖАВНА КОМИСИЯ ПО СИГУРНОСТТА НА ИНФОРМАЦИЯТА</a:t>
            </a:r>
            <a:endParaRPr lang="en-US" sz="2800" b="1" dirty="0">
              <a:ln w="0">
                <a:solidFill>
                  <a:prstClr val="black">
                    <a:lumMod val="75000"/>
                    <a:lumOff val="25000"/>
                  </a:prst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glow rad="139700">
                  <a:prstClr val="white">
                    <a:lumMod val="75000"/>
                    <a:alpha val="40000"/>
                  </a:prstClr>
                </a:glow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9694" y="1107546"/>
            <a:ext cx="110268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g-BG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Отчетните документи на хартиени носители трябва да са надлежно скрепени, с поредно номерирани листа и заверени с подписа на служителя по сигурността на информацията.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3384" y="2010272"/>
            <a:ext cx="4215680" cy="25131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9692" y="4602532"/>
            <a:ext cx="11026809" cy="105413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v"/>
            </a:pPr>
            <a:r>
              <a:rPr lang="bg-BG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Отчетните документи на хартиени носители се водят със </a:t>
            </a:r>
            <a:r>
              <a:rPr lang="bg-BG" sz="3200" b="1" u="sng" dirty="0">
                <a:ln w="12700">
                  <a:solidFill>
                    <a:schemeClr val="accent2">
                      <a:lumMod val="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син</a:t>
            </a:r>
            <a:r>
              <a:rPr lang="bg-BG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химикал (мастило), точно, ясно и четливо, на български език, освен в случаите, предвидени в правилника.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9692" y="5656667"/>
            <a:ext cx="11203264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v"/>
            </a:pPr>
            <a:r>
              <a:rPr lang="bg-BG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допуснати грешки всички поправки се правят от завеждащия регистратурата с </a:t>
            </a:r>
            <a:r>
              <a:rPr lang="bg-BG" sz="3200" b="1" u="sng" dirty="0">
                <a:ln w="12700">
                  <a:solidFill>
                    <a:schemeClr val="accent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червен</a:t>
            </a:r>
            <a:r>
              <a:rPr lang="bg-BG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химикал (мастило) и се заверяват с неговия подпис.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6" name="Picture 2" descr="Signature Branding by Burhan Khawaja on Dribbble">
            <a:extLst>
              <a:ext uri="{FF2B5EF4-FFF2-40B4-BE49-F238E27FC236}">
                <a16:creationId xmlns:a16="http://schemas.microsoft.com/office/drawing/2014/main" id="{A344025D-87F0-424A-928E-58E2D0FB43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80" y="2177386"/>
            <a:ext cx="3357292" cy="25179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17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8976" y="1576555"/>
            <a:ext cx="11448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g-BG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промяна на грифа за сигурност новите данни се нанасят под старите, като старите се зачертават с </a:t>
            </a:r>
            <a:r>
              <a:rPr lang="bg-BG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една хоризонтална черта </a:t>
            </a:r>
            <a:r>
              <a:rPr lang="bg-BG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начин, позволяващ прочитането на зачертаната </a:t>
            </a:r>
            <a:r>
              <a:rPr lang="bg-BG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информация.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28877" y="2587083"/>
            <a:ext cx="3557239" cy="18879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Ниво на класификация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_._</a:t>
            </a:r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.20_</a:t>
            </a:r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_г.</a:t>
            </a:r>
          </a:p>
          <a:p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_._</a:t>
            </a:r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.20_</a:t>
            </a:r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_г.</a:t>
            </a:r>
          </a:p>
          <a:p>
            <a:pPr marL="3147060" lvl="0" indent="-3507105" algn="just">
              <a:lnSpc>
                <a:spcPct val="107000"/>
              </a:lnSpc>
            </a:pPr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основание Приложение 1,</a:t>
            </a:r>
            <a:endParaRPr lang="bg-BG" sz="1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47060" lvl="0" indent="-3507105" algn="just">
              <a:lnSpc>
                <a:spcPct val="107000"/>
              </a:lnSpc>
            </a:pPr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раздел __, т. __ към чл. 25 и</a:t>
            </a:r>
            <a:endParaRPr lang="bg-BG" sz="1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47060" lvl="0" indent="-3507105" algn="just">
              <a:lnSpc>
                <a:spcPct val="107000"/>
              </a:lnSpc>
            </a:pPr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чл. 28, ал. 2, т. __ от ЗЗКИ 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028877" y="2696762"/>
            <a:ext cx="2816187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39336" y="4550543"/>
            <a:ext cx="10679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g-BG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Данните, нанесени в отчетните документи, не се изтриват, а се зачертават с </a:t>
            </a:r>
            <a:r>
              <a:rPr lang="bg-BG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една хоризонтална черта </a:t>
            </a:r>
            <a:r>
              <a:rPr lang="bg-BG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начин, позволяващ прочитането на зачертаната информация.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30" y="167711"/>
            <a:ext cx="1128679" cy="131679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586474" y="536124"/>
            <a:ext cx="10180031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2400" b="1" dirty="0">
                <a:ln w="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139700">
                    <a:prstClr val="white">
                      <a:lumMod val="75000"/>
                      <a:alpha val="40000"/>
                    </a:prst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ДЪРЖАВНА КОМИСИЯ ПО СИГУРНОСТТА НА ИНФОРМАЦИЯТА</a:t>
            </a:r>
            <a:endParaRPr lang="en-US" sz="2800" b="1" dirty="0">
              <a:ln w="0">
                <a:solidFill>
                  <a:prstClr val="black">
                    <a:lumMod val="75000"/>
                    <a:lumOff val="25000"/>
                  </a:prst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glow rad="139700">
                  <a:prstClr val="white">
                    <a:lumMod val="75000"/>
                    <a:alpha val="40000"/>
                  </a:prstClr>
                </a:glow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Funny Gifs : Pencil Gif - VSGIF.com">
            <a:extLst>
              <a:ext uri="{FF2B5EF4-FFF2-40B4-BE49-F238E27FC236}">
                <a16:creationId xmlns:a16="http://schemas.microsoft.com/office/drawing/2014/main" id="{D7843491-725A-4654-957D-B3EF785171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53207">
            <a:off x="1739631" y="2643188"/>
            <a:ext cx="2095500" cy="15716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Line GIFs - Get the best gif on GIFER">
            <a:extLst>
              <a:ext uri="{FF2B5EF4-FFF2-40B4-BE49-F238E27FC236}">
                <a16:creationId xmlns:a16="http://schemas.microsoft.com/office/drawing/2014/main" id="{D77304CC-3F8C-435B-8201-026165364B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462" y="4509559"/>
            <a:ext cx="2284803" cy="228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20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6473" y="167711"/>
            <a:ext cx="10180031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2400" b="1" dirty="0">
                <a:ln w="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139700">
                    <a:prstClr val="white">
                      <a:lumMod val="75000"/>
                      <a:alpha val="40000"/>
                    </a:prst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ДЪРЖАВНА КОМИСИЯ ПО СИГУРНОСТТА НА ИНФОРМАЦИЯТА</a:t>
            </a:r>
            <a:endParaRPr lang="en-US" sz="2800" b="1" dirty="0">
              <a:ln w="0">
                <a:solidFill>
                  <a:prstClr val="black">
                    <a:lumMod val="75000"/>
                    <a:lumOff val="25000"/>
                  </a:prst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glow rad="139700">
                  <a:prstClr val="white">
                    <a:lumMod val="75000"/>
                    <a:alpha val="40000"/>
                  </a:prstClr>
                </a:glow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31" y="167711"/>
            <a:ext cx="890024" cy="10383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1593" y="1275076"/>
            <a:ext cx="110268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g-BG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Материали, съдържащи класифицирана информация с ниво на класификация „Строго секретно”, се регистрират в отделни регистри - Приложение № 2.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9180" y="2554375"/>
            <a:ext cx="10827833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500"/>
              </a:lnSpc>
              <a:buFont typeface="Wingdings" panose="05000000000000000000" pitchFamily="2" charset="2"/>
              <a:buChar char="Ø"/>
              <a:tabLst>
                <a:tab pos="-2971800" algn="l"/>
                <a:tab pos="685800" algn="l"/>
              </a:tabLst>
            </a:pPr>
            <a:r>
              <a:rPr lang="bg-BG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Предназначението на отделните регистри (Приложение № 2) се определя от служителя по сигурността на информацията.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9180" y="3366879"/>
            <a:ext cx="10851635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500"/>
              </a:lnSpc>
              <a:buFont typeface="Wingdings" panose="05000000000000000000" pitchFamily="2" charset="2"/>
              <a:buChar char="Ø"/>
              <a:tabLst>
                <a:tab pos="-2971800" algn="l"/>
                <a:tab pos="685800" algn="l"/>
              </a:tabLst>
            </a:pPr>
            <a:r>
              <a:rPr lang="bg-BG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края на всяка календарна година регистрите (Приложение № 2) се приключват чрез изцяло подчертаване на последния регистриран материал и по този начин се приключва даването на нови поредни номера за съответната година. Под чертата се описва броят на използваните регистрационни номера и се </a:t>
            </a:r>
            <a:r>
              <a:rPr lang="bg-BG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полага подписа </a:t>
            </a:r>
            <a:r>
              <a:rPr lang="bg-BG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bg-BG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завеждащия </a:t>
            </a:r>
            <a:r>
              <a:rPr lang="bg-BG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регистратурата.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9181" y="5141185"/>
            <a:ext cx="10927323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500"/>
              </a:lnSpc>
              <a:buFont typeface="Wingdings" panose="05000000000000000000" pitchFamily="2" charset="2"/>
              <a:buChar char="Ø"/>
              <a:tabLst>
                <a:tab pos="-2971800" algn="l"/>
                <a:tab pos="685800" algn="l"/>
              </a:tabLst>
            </a:pPr>
            <a:r>
              <a:rPr lang="bg-BG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регистрите (Приложение № 3) се регистрират задължително всички томове (части) на регистрите (Приложение № 2), на сборовете от документи и тетрадките (Приложение № 4), които се водят в регистратурата.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63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30" y="167711"/>
            <a:ext cx="954163" cy="11131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86474" y="246193"/>
            <a:ext cx="10180031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2400" b="1" dirty="0">
                <a:ln w="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139700">
                    <a:prstClr val="white">
                      <a:lumMod val="75000"/>
                      <a:alpha val="40000"/>
                    </a:prst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ДЪРЖАВНА КОМИСИЯ ПО СИГУРНОСТТА НА ИНФОРМАЦИЯТА</a:t>
            </a:r>
            <a:endParaRPr lang="en-US" sz="2800" b="1" dirty="0">
              <a:ln w="0">
                <a:solidFill>
                  <a:prstClr val="black">
                    <a:lumMod val="75000"/>
                    <a:lumOff val="25000"/>
                  </a:prst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glow rad="139700">
                  <a:prstClr val="white">
                    <a:lumMod val="75000"/>
                    <a:alpha val="40000"/>
                  </a:prstClr>
                </a:glow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530" y="1628443"/>
            <a:ext cx="11415975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500"/>
              </a:lnSpc>
              <a:buFont typeface="Wingdings" panose="05000000000000000000" pitchFamily="2" charset="2"/>
              <a:buChar char="Ø"/>
              <a:tabLst>
                <a:tab pos="-2971800" algn="l"/>
                <a:tab pos="685800" algn="l"/>
              </a:tabLst>
            </a:pPr>
            <a:r>
              <a:rPr lang="bg-BG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Служителят по сигурността на информацията определя кои от останалите отчетни документи да се завеждат в регистър (Приложение № 3) и предназначението на отделните регистри (Приложение № 3).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529" y="3030120"/>
            <a:ext cx="11415975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500"/>
              </a:lnSpc>
              <a:buFont typeface="Wingdings" panose="05000000000000000000" pitchFamily="2" charset="2"/>
              <a:buChar char="Ø"/>
              <a:tabLst>
                <a:tab pos="-2971800" algn="l"/>
                <a:tab pos="685800" algn="l"/>
              </a:tabLst>
            </a:pPr>
            <a:r>
              <a:rPr lang="bg-BG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Регистрите (Приложение № 3) не се приключват и номерата продължават непрекъснато</a:t>
            </a:r>
            <a:r>
              <a:rPr lang="bg-BG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529" y="3910474"/>
            <a:ext cx="11415975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500"/>
              </a:lnSpc>
              <a:buFont typeface="Wingdings" panose="05000000000000000000" pitchFamily="2" charset="2"/>
              <a:buChar char="Ø"/>
              <a:tabLst>
                <a:tab pos="-2971800" algn="l"/>
                <a:tab pos="685800" algn="l"/>
              </a:tabLst>
            </a:pPr>
            <a:r>
              <a:rPr lang="bg-BG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Номенклатурният списък на регистрите приложения № 2 и 3 и на сборовете от документи се подписва от служителя по сигурността на информацията в организационната единица и съдържа таблица със следните графи: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ts val="2500"/>
              </a:lnSpc>
              <a:buFont typeface="Wingdings" panose="05000000000000000000" pitchFamily="2" charset="2"/>
              <a:buChar char="q"/>
              <a:tabLst>
                <a:tab pos="-2971800" algn="l"/>
                <a:tab pos="685800" algn="l"/>
              </a:tabLst>
            </a:pPr>
            <a:r>
              <a:rPr lang="bg-BG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номенклатурен номер на регистъра;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ts val="2500"/>
              </a:lnSpc>
              <a:buFont typeface="Wingdings" panose="05000000000000000000" pitchFamily="2" charset="2"/>
              <a:buChar char="q"/>
              <a:tabLst>
                <a:tab pos="-2971800" algn="l"/>
                <a:tab pos="685800" algn="l"/>
              </a:tabLst>
            </a:pPr>
            <a:r>
              <a:rPr lang="bg-BG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тема (предназначение) на регистъра (например: за входящи документи; за електронни носители; за сборове от документи; за отчетни документи и т. н.);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ts val="2500"/>
              </a:lnSpc>
              <a:buFont typeface="Wingdings" panose="05000000000000000000" pitchFamily="2" charset="2"/>
              <a:buChar char="q"/>
              <a:tabLst>
                <a:tab pos="-2971800" algn="l"/>
                <a:tab pos="685800" algn="l"/>
              </a:tabLst>
            </a:pPr>
            <a:r>
              <a:rPr lang="bg-BG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ниво на класификация на регистъра, ако има такова.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28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38975" y="4832238"/>
            <a:ext cx="9416984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q"/>
              <a:tabLst>
                <a:tab pos="-2971800" algn="l"/>
                <a:tab pos="685800" algn="l"/>
              </a:tabLst>
            </a:pPr>
            <a:r>
              <a:rPr lang="bg-BG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номер по ред;</a:t>
            </a: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q"/>
              <a:tabLst>
                <a:tab pos="-2971800" algn="l"/>
                <a:tab pos="685800" algn="l"/>
              </a:tabLst>
            </a:pPr>
            <a:r>
              <a:rPr lang="bg-BG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уникален регистрационен номер на документа;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q"/>
              <a:tabLst>
                <a:tab pos="-2971800" algn="l"/>
                <a:tab pos="685800" algn="l"/>
              </a:tabLst>
            </a:pPr>
            <a:r>
              <a:rPr lang="bg-BG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наименование и кратко описание на съдържанието на документа;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q"/>
              <a:tabLst>
                <a:tab pos="-2971800" algn="l"/>
                <a:tab pos="685800" algn="l"/>
              </a:tabLst>
            </a:pPr>
            <a:r>
              <a:rPr lang="bg-BG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брой листове на документа.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31" y="167711"/>
            <a:ext cx="909558" cy="10611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08776" y="76572"/>
            <a:ext cx="10180031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2400" b="1" dirty="0">
                <a:ln w="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139700">
                    <a:prstClr val="white">
                      <a:lumMod val="75000"/>
                      <a:alpha val="40000"/>
                    </a:prst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ДЪРЖАВНА КОМИСИЯ ПО СИГУРНОСТТА НА ИНФОРМАЦИЯТА</a:t>
            </a:r>
            <a:endParaRPr lang="en-US" sz="2800" b="1" dirty="0">
              <a:ln w="0">
                <a:solidFill>
                  <a:prstClr val="black">
                    <a:lumMod val="75000"/>
                    <a:lumOff val="25000"/>
                  </a:prst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glow rad="139700">
                  <a:prstClr val="white">
                    <a:lumMod val="75000"/>
                    <a:alpha val="40000"/>
                  </a:prstClr>
                </a:glow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8975" y="1248276"/>
            <a:ext cx="110268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g-BG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Сборове от документи: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8975" y="1704446"/>
            <a:ext cx="10762426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500"/>
              </a:lnSpc>
              <a:buFont typeface="Wingdings" panose="05000000000000000000" pitchFamily="2" charset="2"/>
              <a:buChar char="Ø"/>
              <a:tabLst>
                <a:tab pos="-2971800" algn="l"/>
                <a:tab pos="685800" algn="l"/>
              </a:tabLst>
            </a:pPr>
            <a:r>
              <a:rPr lang="bg-BG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Документи, съдържащи класифицирана информация, по които работата е приключена могат да се събират по определена тема в сбор от документи.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8975" y="2475545"/>
            <a:ext cx="10671249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-2971800" algn="l"/>
                <a:tab pos="685800" algn="l"/>
              </a:tabLst>
            </a:pPr>
            <a:r>
              <a:rPr lang="bg-BG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Към всеки сбор от документи се изготвя и поставя опис, който съдържа: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4681" y="3001648"/>
            <a:ext cx="815543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q"/>
              <a:tabLst>
                <a:tab pos="-2971800" algn="l"/>
                <a:tab pos="685800" algn="l"/>
              </a:tabLst>
            </a:pPr>
            <a:r>
              <a:rPr lang="bg-BG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уникалния идентификационен номер на регистратурата;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q"/>
              <a:tabLst>
                <a:tab pos="-2971800" algn="l"/>
                <a:tab pos="685800" algn="l"/>
              </a:tabLst>
            </a:pPr>
            <a:r>
              <a:rPr lang="bg-BG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номенклатурния номер на сбора от документи;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q"/>
              <a:tabLst>
                <a:tab pos="-2971800" algn="l"/>
                <a:tab pos="685800" algn="l"/>
              </a:tabLst>
            </a:pPr>
            <a:r>
              <a:rPr lang="bg-BG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номера на тома на сбора от документи;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13840">
            <a:off x="6320554" y="799639"/>
            <a:ext cx="5424202" cy="53955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33485" y="4368176"/>
            <a:ext cx="4958576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-2971800" algn="l"/>
                <a:tab pos="685800" algn="l"/>
              </a:tabLst>
            </a:pPr>
            <a:r>
              <a:rPr lang="bg-BG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Таблицата е със следните графи: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82093">
            <a:off x="1093377" y="426604"/>
            <a:ext cx="4519626" cy="58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7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7" grpId="0"/>
      <p:bldP spid="8" grpId="0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30" y="167711"/>
            <a:ext cx="1128679" cy="13167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86474" y="536124"/>
            <a:ext cx="10180031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2400" b="1" dirty="0">
                <a:ln w="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139700">
                    <a:prstClr val="white">
                      <a:lumMod val="75000"/>
                      <a:alpha val="40000"/>
                    </a:prst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ДЪРЖАВНА КОМИСИЯ ПО СИГУРНОСТТА НА ИНФОРМАЦИЯТА</a:t>
            </a:r>
            <a:endParaRPr lang="en-US" sz="2800" b="1" dirty="0">
              <a:ln w="0">
                <a:solidFill>
                  <a:prstClr val="black">
                    <a:lumMod val="75000"/>
                    <a:lumOff val="25000"/>
                  </a:prst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glow rad="139700">
                  <a:prstClr val="white">
                    <a:lumMod val="75000"/>
                    <a:alpha val="40000"/>
                  </a:prstClr>
                </a:glow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362CA5-7FF2-4C82-8CB6-C459E5A03843}"/>
              </a:ext>
            </a:extLst>
          </p:cNvPr>
          <p:cNvSpPr txBox="1"/>
          <p:nvPr/>
        </p:nvSpPr>
        <p:spPr>
          <a:xfrm>
            <a:off x="1117600" y="2967335"/>
            <a:ext cx="4069512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g-BG" sz="6000" b="1" dirty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ВЪПРОСИ</a:t>
            </a:r>
          </a:p>
        </p:txBody>
      </p:sp>
      <p:pic>
        <p:nvPicPr>
          <p:cNvPr id="1026" name="Picture 2" descr="vr STICKER - Find &amp; Share on GIPHY">
            <a:extLst>
              <a:ext uri="{FF2B5EF4-FFF2-40B4-BE49-F238E27FC236}">
                <a16:creationId xmlns:a16="http://schemas.microsoft.com/office/drawing/2014/main" id="{848C69E3-D98C-4236-B091-68A4541A74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0" y="1975251"/>
            <a:ext cx="3212394" cy="401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2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882A2F-A98F-4945-B9A1-DDD3214D5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30" y="167711"/>
            <a:ext cx="1128679" cy="13167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58E10AA-C66B-46A0-AE71-15831315D5B2}"/>
              </a:ext>
            </a:extLst>
          </p:cNvPr>
          <p:cNvSpPr/>
          <p:nvPr/>
        </p:nvSpPr>
        <p:spPr>
          <a:xfrm>
            <a:off x="1586474" y="536124"/>
            <a:ext cx="10180031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2400" b="1" dirty="0">
                <a:ln w="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139700">
                    <a:prstClr val="white">
                      <a:lumMod val="75000"/>
                      <a:alpha val="40000"/>
                    </a:prst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ДЪРЖАВНА КОМИСИЯ ПО СИГУРНОСТТА НА ИНФОРМАЦИЯТА</a:t>
            </a:r>
            <a:endParaRPr lang="en-US" sz="2800" b="1" dirty="0">
              <a:ln w="0">
                <a:solidFill>
                  <a:prstClr val="black">
                    <a:lumMod val="75000"/>
                    <a:lumOff val="25000"/>
                  </a:prst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glow rad="139700">
                  <a:prstClr val="white">
                    <a:lumMod val="75000"/>
                    <a:alpha val="40000"/>
                  </a:prstClr>
                </a:glow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40+ безплатни Благодаря и Благодаря Ти анимирани GIF файлове и стикери -  Pixabay">
            <a:extLst>
              <a:ext uri="{FF2B5EF4-FFF2-40B4-BE49-F238E27FC236}">
                <a16:creationId xmlns:a16="http://schemas.microsoft.com/office/drawing/2014/main" id="{EEE55EA1-C047-4900-B426-63E26E620F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756" y="1847143"/>
            <a:ext cx="3728156" cy="372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424BD6-8127-4B88-A0C7-D37291EF4308}"/>
              </a:ext>
            </a:extLst>
          </p:cNvPr>
          <p:cNvSpPr txBox="1"/>
          <p:nvPr/>
        </p:nvSpPr>
        <p:spPr>
          <a:xfrm>
            <a:off x="350530" y="3326501"/>
            <a:ext cx="8891858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g-BG" sz="4400" b="1" dirty="0">
                <a:ln>
                  <a:solidFill>
                    <a:srgbClr val="000000"/>
                  </a:solidFill>
                </a:ln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ЗА ВНИМАНИЕТО</a:t>
            </a:r>
          </a:p>
        </p:txBody>
      </p:sp>
    </p:spTree>
    <p:extLst>
      <p:ext uri="{BB962C8B-B14F-4D97-AF65-F5344CB8AC3E}">
        <p14:creationId xmlns:p14="http://schemas.microsoft.com/office/powerpoint/2010/main" val="349758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31" y="167711"/>
            <a:ext cx="931860" cy="10871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86473" y="167711"/>
            <a:ext cx="10180031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2400" b="1" dirty="0">
                <a:ln w="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139700">
                    <a:prstClr val="white">
                      <a:lumMod val="75000"/>
                      <a:alpha val="40000"/>
                    </a:prst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ДЪРЖАВНА КОМИСИЯ ПО СИГУРНОСТТА НА ИНФОРМАЦИЯТА</a:t>
            </a:r>
            <a:endParaRPr lang="en-US" sz="2800" b="1" dirty="0">
              <a:ln w="0">
                <a:solidFill>
                  <a:prstClr val="black">
                    <a:lumMod val="75000"/>
                    <a:lumOff val="25000"/>
                  </a:prst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glow rad="139700">
                  <a:prstClr val="white">
                    <a:lumMod val="75000"/>
                    <a:alpha val="40000"/>
                  </a:prstClr>
                </a:glow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6586" y="859399"/>
            <a:ext cx="2952668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bg-BG" sz="2400" dirty="0"/>
              <a:t>Отчетни документи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50529" y="1399246"/>
            <a:ext cx="11415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g-BG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регистриране и отчет на материалите, съдържащи класифицирана информация, в регистратурите се водят отчетни документи.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9336" y="2061792"/>
            <a:ext cx="11127168" cy="9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-2971800" algn="l"/>
                <a:tab pos="685800" algn="l"/>
              </a:tabLst>
            </a:pPr>
            <a:r>
              <a:rPr lang="bg-BG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Регистри за регистриране на отчетните документи и/или сборовете от документи (регистър „майка“) - Приложение № 3;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9" y="2969541"/>
            <a:ext cx="5450196" cy="38341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295" y="2969541"/>
            <a:ext cx="5457209" cy="382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3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869" y="1106210"/>
            <a:ext cx="10851636" cy="9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-2971800" algn="l"/>
                <a:tab pos="685800" algn="l"/>
              </a:tabLst>
            </a:pPr>
            <a:r>
              <a:rPr lang="bg-BG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Регистри за регистриране на материалите, съдържащи класифицирана информация - Приложение № 2;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31" y="167711"/>
            <a:ext cx="888532" cy="10366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86474" y="167711"/>
            <a:ext cx="10180031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2400" b="1" dirty="0">
                <a:ln w="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139700">
                    <a:prstClr val="white">
                      <a:lumMod val="75000"/>
                      <a:alpha val="40000"/>
                    </a:prst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ДЪРЖАВНА КОМИСИЯ ПО СИГУРНОСТТА НА ИНФОРМАЦИЯТА</a:t>
            </a:r>
            <a:endParaRPr lang="en-US" sz="2800" b="1" dirty="0">
              <a:ln w="0">
                <a:solidFill>
                  <a:prstClr val="black">
                    <a:lumMod val="75000"/>
                    <a:lumOff val="25000"/>
                  </a:prst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glow rad="139700">
                  <a:prstClr val="white">
                    <a:lumMod val="75000"/>
                    <a:alpha val="40000"/>
                  </a:prstClr>
                </a:glow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366935"/>
            <a:ext cx="6394267" cy="44910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251" y="2366935"/>
            <a:ext cx="6092749" cy="449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9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53616" cy="4083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616" y="2694657"/>
            <a:ext cx="5938384" cy="416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3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30" y="167711"/>
            <a:ext cx="945881" cy="11035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86474" y="167711"/>
            <a:ext cx="10180031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2400" b="1" dirty="0">
                <a:ln w="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139700">
                    <a:prstClr val="white">
                      <a:lumMod val="75000"/>
                      <a:alpha val="40000"/>
                    </a:prst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ДЪРЖАВНА КОМИСИЯ ПО СИГУРНОСТТА НА ИНФОРМАЦИЯТА</a:t>
            </a:r>
            <a:endParaRPr lang="en-US" sz="2800" b="1" dirty="0">
              <a:ln w="0">
                <a:solidFill>
                  <a:prstClr val="black">
                    <a:lumMod val="75000"/>
                    <a:lumOff val="25000"/>
                  </a:prst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glow rad="139700">
                  <a:prstClr val="white">
                    <a:lumMod val="75000"/>
                    <a:alpha val="40000"/>
                  </a:prstClr>
                </a:glow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65955"/>
            <a:ext cx="5968362" cy="42920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62" y="2565955"/>
            <a:ext cx="6213588" cy="42920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2166" y="1440066"/>
            <a:ext cx="11510027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-2971800" algn="l"/>
                <a:tab pos="685800" algn="l"/>
              </a:tabLst>
            </a:pPr>
            <a:r>
              <a:rPr lang="bg-BG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Регистър за отчет на материални носители за многократен запис - Приложение № 2;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31" y="167711"/>
            <a:ext cx="853802" cy="9961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19927" y="78924"/>
            <a:ext cx="10180031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2400" b="1" dirty="0">
                <a:ln w="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139700">
                    <a:prstClr val="white">
                      <a:lumMod val="75000"/>
                      <a:alpha val="40000"/>
                    </a:prst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ДЪРЖАВНА КОМИСИЯ ПО СИГУРНОСТТА НА ИНФОРМАЦИЯТА</a:t>
            </a:r>
            <a:endParaRPr lang="en-US" sz="2800" b="1" dirty="0">
              <a:ln w="0">
                <a:solidFill>
                  <a:prstClr val="black">
                    <a:lumMod val="75000"/>
                    <a:lumOff val="25000"/>
                  </a:prst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glow rad="139700">
                  <a:prstClr val="white">
                    <a:lumMod val="75000"/>
                    <a:alpha val="40000"/>
                  </a:prstClr>
                </a:glow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8288" y="681752"/>
            <a:ext cx="12528347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ts val="2500"/>
              </a:lnSpc>
              <a:buFont typeface="Wingdings" panose="05000000000000000000" pitchFamily="2" charset="2"/>
              <a:buChar char="Ø"/>
              <a:tabLst>
                <a:tab pos="-2971800" algn="l"/>
                <a:tab pos="685800" algn="l"/>
              </a:tabLst>
            </a:pPr>
            <a:r>
              <a:rPr lang="bg-BG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Номенклатурен списък на видовете регистри по чл. 74 т. 1 и 2 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2500"/>
              </a:lnSpc>
              <a:tabLst>
                <a:tab pos="-2971800" algn="l"/>
                <a:tab pos="685800" algn="l"/>
              </a:tabLst>
            </a:pPr>
            <a:r>
              <a:rPr lang="bg-BG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2500"/>
              </a:lnSpc>
              <a:tabLst>
                <a:tab pos="-2971800" algn="l"/>
                <a:tab pos="685800" algn="l"/>
              </a:tabLst>
            </a:pPr>
            <a:r>
              <a:rPr lang="bg-BG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номенклатурен </a:t>
            </a:r>
            <a:r>
              <a:rPr lang="bg-BG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списък по чл. 116 от ППЗЗКИ.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403" y="1647757"/>
            <a:ext cx="3842626" cy="52102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8946" y="1647757"/>
            <a:ext cx="3665591" cy="521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4" y="167711"/>
            <a:ext cx="943011" cy="11001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19567" y="167711"/>
            <a:ext cx="10180031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2400" b="1" dirty="0">
                <a:ln w="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139700">
                    <a:prstClr val="white">
                      <a:lumMod val="75000"/>
                      <a:alpha val="40000"/>
                    </a:prst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ДЪРЖАВНА КОМИСИЯ ПО СИГУРНОСТТА НА ИНФОРМАЦИЯТА</a:t>
            </a:r>
            <a:endParaRPr lang="en-US" sz="2800" b="1" dirty="0">
              <a:ln w="0">
                <a:solidFill>
                  <a:prstClr val="black">
                    <a:lumMod val="75000"/>
                    <a:lumOff val="25000"/>
                  </a:prst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glow rad="139700">
                  <a:prstClr val="white">
                    <a:lumMod val="75000"/>
                    <a:alpha val="40000"/>
                  </a:prstClr>
                </a:glow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4793" y="1221668"/>
            <a:ext cx="1134906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-2971800" algn="l"/>
                <a:tab pos="685800" algn="l"/>
              </a:tabLst>
            </a:pPr>
            <a:r>
              <a:rPr lang="bg-BG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Тетрадки за отразяване движението на материалите в рамките на организационната единица - Приложение № 4, чл. 70, т. 4 от ППЗЗКИ;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456" y="2064985"/>
            <a:ext cx="3328967" cy="47930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56F021-8D7C-44D2-AA91-23B8B5998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31130">
            <a:off x="621982" y="2754622"/>
            <a:ext cx="3523793" cy="31519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Writing In Notebook Stickers - Find &amp; Share on GIPHY">
            <a:extLst>
              <a:ext uri="{FF2B5EF4-FFF2-40B4-BE49-F238E27FC236}">
                <a16:creationId xmlns:a16="http://schemas.microsoft.com/office/drawing/2014/main" id="{F26C50F0-27C9-44DD-9003-F790E9269C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9755">
            <a:off x="9159942" y="2483616"/>
            <a:ext cx="2174203" cy="277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2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31" y="167711"/>
            <a:ext cx="931860" cy="10871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97625" y="167711"/>
            <a:ext cx="10180031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2400" b="1" dirty="0">
                <a:ln w="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139700">
                    <a:prstClr val="white">
                      <a:lumMod val="75000"/>
                      <a:alpha val="40000"/>
                    </a:prst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ДЪРЖАВНА КОМИСИЯ ПО СИГУРНОСТТА НА ИНФОРМАЦИЯТА</a:t>
            </a:r>
            <a:endParaRPr lang="en-US" sz="2800" b="1" dirty="0">
              <a:ln w="0">
                <a:solidFill>
                  <a:prstClr val="black">
                    <a:lumMod val="75000"/>
                    <a:lumOff val="25000"/>
                  </a:prst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glow rad="139700">
                  <a:prstClr val="white">
                    <a:lumMod val="75000"/>
                    <a:alpha val="40000"/>
                  </a:prstClr>
                </a:glow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1648" y="1243624"/>
            <a:ext cx="1065029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-2971800" algn="l"/>
                <a:tab pos="685800" algn="l"/>
              </a:tabLst>
            </a:pPr>
            <a:r>
              <a:rPr lang="bg-BG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Контролни листове за отразяване на запознаването с документите - Приложение № 5, чл. 70, т. 5 от ППЗЗКИ;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206" y="2093634"/>
            <a:ext cx="3225178" cy="4764366"/>
          </a:xfrm>
          <a:prstGeom prst="rect">
            <a:avLst/>
          </a:prstGeom>
        </p:spPr>
      </p:pic>
      <p:pic>
        <p:nvPicPr>
          <p:cNvPr id="3074" name="Picture 2" descr="Inspector 12 GIFs - Find &amp; Share on GIPHY">
            <a:extLst>
              <a:ext uri="{FF2B5EF4-FFF2-40B4-BE49-F238E27FC236}">
                <a16:creationId xmlns:a16="http://schemas.microsoft.com/office/drawing/2014/main" id="{27FAB33E-FF62-4DAF-956F-9845A5AFB6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295" y="2681367"/>
            <a:ext cx="2578100" cy="25781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70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650" y="1554976"/>
            <a:ext cx="11819515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500"/>
              </a:lnSpc>
              <a:buFont typeface="Wingdings" panose="05000000000000000000" pitchFamily="2" charset="2"/>
              <a:buChar char="Ø"/>
              <a:tabLst>
                <a:tab pos="-2971800" algn="l"/>
                <a:tab pos="685800" algn="l"/>
              </a:tabLst>
            </a:pPr>
            <a:r>
              <a:rPr lang="bg-BG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Картон-заместители (приложение № 6, чл. 70, т.6 от ППЗЗКИ ) за работа със сборове от документи или с отделни документи от тях в рамките на организационната единица;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30" y="167711"/>
            <a:ext cx="1128679" cy="13167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86474" y="536124"/>
            <a:ext cx="10180031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2400" b="1" dirty="0">
                <a:ln w="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139700">
                    <a:prstClr val="white">
                      <a:lumMod val="75000"/>
                      <a:alpha val="40000"/>
                    </a:prst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ДЪРЖАВНА КОМИСИЯ ПО СИГУРНОСТТА НА ИНФОРМАЦИЯТА</a:t>
            </a:r>
            <a:endParaRPr lang="en-US" sz="2800" b="1" dirty="0">
              <a:ln w="0">
                <a:solidFill>
                  <a:prstClr val="black">
                    <a:lumMod val="75000"/>
                    <a:lumOff val="25000"/>
                  </a:prstClr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glow rad="139700">
                  <a:prstClr val="white">
                    <a:lumMod val="75000"/>
                    <a:alpha val="40000"/>
                  </a:prstClr>
                </a:glow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558" y="2348847"/>
            <a:ext cx="6883758" cy="450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6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ustom 6">
      <a:dk1>
        <a:srgbClr val="FFFFFF"/>
      </a:dk1>
      <a:lt1>
        <a:sysClr val="window" lastClr="FFFFFF"/>
      </a:lt1>
      <a:dk2>
        <a:srgbClr val="9DE2F4"/>
      </a:dk2>
      <a:lt2>
        <a:srgbClr val="76DBF4"/>
      </a:lt2>
      <a:accent1>
        <a:srgbClr val="63A7F7"/>
      </a:accent1>
      <a:accent2>
        <a:srgbClr val="ACE9F8"/>
      </a:accent2>
      <a:accent3>
        <a:srgbClr val="22C4ED"/>
      </a:accent3>
      <a:accent4>
        <a:srgbClr val="0F99BB"/>
      </a:accent4>
      <a:accent5>
        <a:srgbClr val="6CD4EF"/>
      </a:accent5>
      <a:accent6>
        <a:srgbClr val="6CD4EF"/>
      </a:accent6>
      <a:hlink>
        <a:srgbClr val="ACE9F8"/>
      </a:hlink>
      <a:folHlink>
        <a:srgbClr val="22C4E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212</TotalTime>
  <Words>848</Words>
  <Application>Microsoft Office PowerPoint</Application>
  <PresentationFormat>Widescreen</PresentationFormat>
  <Paragraphs>69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Times New Roman</vt:lpstr>
      <vt:lpstr>Trebuchet MS</vt:lpstr>
      <vt:lpstr>Tw Cen MT</vt:lpstr>
      <vt:lpstr>Wingdings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Emiliya Mincheva</dc:creator>
  <cp:lastModifiedBy>Ventsislav Dimitrov</cp:lastModifiedBy>
  <cp:revision>33</cp:revision>
  <dcterms:created xsi:type="dcterms:W3CDTF">2025-05-16T11:21:50Z</dcterms:created>
  <dcterms:modified xsi:type="dcterms:W3CDTF">2025-09-17T11:02:45Z</dcterms:modified>
</cp:coreProperties>
</file>